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A18"/>
    <a:srgbClr val="0E300E"/>
    <a:srgbClr val="00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41" autoAdjust="0"/>
  </p:normalViewPr>
  <p:slideViewPr>
    <p:cSldViewPr>
      <p:cViewPr varScale="1">
        <p:scale>
          <a:sx n="70" d="100"/>
          <a:sy n="70" d="100"/>
        </p:scale>
        <p:origin x="169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77D8F-BD3F-4824-BF1C-9F238219399B}" type="datetimeFigureOut">
              <a:rPr lang="en-US" smtClean="0"/>
              <a:pPr/>
              <a:t>2012-09-23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1888-2F86-4813-8D5E-AF75AAC2AA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4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F7C9D4C-F472-4384-9ACD-C824BB9EA499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88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C9245FE-9F95-4A83-BAA6-B3F5CA8E6145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5189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Briefly describe what a refundable and nonrefundable credit is.  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451E772-BDAB-4882-ACF8-25E15799F5C0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232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0">
              <a:schemeClr val="bg1"/>
            </a:gs>
            <a:gs pos="90000">
              <a:schemeClr val="bg1"/>
            </a:gs>
            <a:gs pos="100000">
              <a:srgbClr val="185A1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0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0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300E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10-04-2011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" y="6707812"/>
            <a:ext cx="883334" cy="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2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4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15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4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TaxPayer</a:t>
            </a:r>
            <a:r>
              <a:rPr lang="en-US" dirty="0" smtClean="0"/>
              <a:t>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IRS Forms</a:t>
            </a:r>
          </a:p>
          <a:p>
            <a:r>
              <a:rPr lang="en-US" smtClean="0"/>
              <a:t>&amp;</a:t>
            </a:r>
          </a:p>
          <a:p>
            <a:r>
              <a:rPr lang="en-US" smtClean="0"/>
              <a:t> TaxWise Software Input Forms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2168-7380-4463-870B-8AF8D2EC51B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pic>
        <p:nvPicPr>
          <p:cNvPr id="8" name="~PP1745.WAV">
            <a:hlinkClick r:id="" action="ppaction://media"/>
          </p:cNvPr>
          <p:cNvPicPr>
            <a:picLocks noRot="1" noChangeAspect="1"/>
          </p:cNvPicPr>
          <p:nvPr>
            <a:wavAudioFile r:embed="rId1" name="~PP1745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89148"/>
      </p:ext>
    </p:extLst>
  </p:cSld>
  <p:clrMapOvr>
    <a:masterClrMapping/>
  </p:clrMapOvr>
  <p:transition advTm="1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Dividend Stmt</a:t>
            </a:r>
            <a:endParaRPr lang="en-US" dirty="0"/>
          </a:p>
        </p:txBody>
      </p:sp>
      <p:pic>
        <p:nvPicPr>
          <p:cNvPr id="317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99951"/>
            <a:ext cx="8229600" cy="192646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26B32-DCBB-41E0-9020-1F06236A8D69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4400" y="2667000"/>
            <a:ext cx="533400" cy="1143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2514600"/>
            <a:ext cx="76200" cy="1371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00400" y="2743200"/>
            <a:ext cx="228600" cy="1066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86200" y="2743200"/>
            <a:ext cx="76200" cy="1143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486400" y="2667000"/>
            <a:ext cx="76200" cy="12192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~PP614.WAV">
            <a:hlinkClick r:id="" action="ppaction://media"/>
          </p:cNvPr>
          <p:cNvPicPr>
            <a:picLocks noRot="1" noChangeAspect="1"/>
          </p:cNvPicPr>
          <p:nvPr>
            <a:wavAudioFile r:embed="rId2" name="~PP614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526728"/>
      </p:ext>
    </p:extLst>
  </p:cSld>
  <p:clrMapOvr>
    <a:masterClrMapping/>
  </p:clrMapOvr>
  <p:transition advTm="53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Arial" pitchFamily="34" charset="0"/>
              </a:rPr>
              <a:t>1099-R</a:t>
            </a:r>
            <a:endParaRPr lang="en-US" dirty="0">
              <a:solidFill>
                <a:schemeClr val="tx2">
                  <a:satMod val="130000"/>
                </a:schemeClr>
              </a:solidFill>
              <a:cs typeface="Arial" pitchFamily="34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cs typeface="Arial" pitchFamily="34" charset="0"/>
              </a:rPr>
              <a:t>Distribution from pension, IRA, annuities, etc.</a:t>
            </a:r>
          </a:p>
          <a:p>
            <a:pPr eaLnBrk="1" hangingPunct="1"/>
            <a:r>
              <a:rPr lang="en-US" smtClean="0">
                <a:cs typeface="Arial" pitchFamily="34" charset="0"/>
              </a:rPr>
              <a:t>Enter information in TaxWise 1099R </a:t>
            </a:r>
          </a:p>
          <a:p>
            <a:pPr eaLnBrk="1" hangingPunct="1"/>
            <a:r>
              <a:rPr lang="en-US" smtClean="0">
                <a:cs typeface="Arial" pitchFamily="34" charset="0"/>
              </a:rPr>
              <a:t>TaxWise puts the proper information on the correct 1040 lines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F08A0-BAD9-4585-9CCC-C6C4A16EC5C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pic>
        <p:nvPicPr>
          <p:cNvPr id="7" name="~PP738.WAV">
            <a:hlinkClick r:id="" action="ppaction://media"/>
          </p:cNvPr>
          <p:cNvPicPr>
            <a:picLocks noRot="1" noChangeAspect="1"/>
          </p:cNvPicPr>
          <p:nvPr>
            <a:wavAudioFile r:embed="rId1" name="~PP738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31775"/>
      </p:ext>
    </p:extLst>
  </p:cSld>
  <p:clrMapOvr>
    <a:masterClrMapping/>
  </p:clrMapOvr>
  <p:transition advTm="36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Arial" pitchFamily="34" charset="0"/>
              </a:rPr>
              <a:t>1099-R</a:t>
            </a:r>
            <a:endParaRPr lang="en-US" dirty="0">
              <a:solidFill>
                <a:schemeClr val="tx2">
                  <a:satMod val="130000"/>
                </a:schemeClr>
              </a:solidFill>
              <a:cs typeface="Arial" pitchFamily="34" charset="0"/>
            </a:endParaRPr>
          </a:p>
        </p:txBody>
      </p:sp>
      <p:pic>
        <p:nvPicPr>
          <p:cNvPr id="3379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7800"/>
            <a:ext cx="6644598" cy="4525963"/>
          </a:xfr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A4FEC-3109-427C-818C-CD86C806382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43600" y="1447800"/>
            <a:ext cx="685800" cy="12954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6324600" y="609600"/>
            <a:ext cx="266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If taxable amount not determined, there is more to do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29200" y="4267201"/>
            <a:ext cx="304800" cy="1447799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9" name="TextBox 10"/>
          <p:cNvSpPr txBox="1">
            <a:spLocks noChangeArrowheads="1"/>
          </p:cNvSpPr>
          <p:nvPr/>
        </p:nvSpPr>
        <p:spPr bwMode="auto">
          <a:xfrm>
            <a:off x="4191000" y="56388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Distribution Codes </a:t>
            </a:r>
            <a:r>
              <a:rPr lang="en-US" dirty="0" smtClean="0"/>
              <a:t>defined on </a:t>
            </a:r>
            <a:r>
              <a:rPr lang="en-US" dirty="0"/>
              <a:t>Back or in Help</a:t>
            </a:r>
          </a:p>
        </p:txBody>
      </p:sp>
      <p:sp>
        <p:nvSpPr>
          <p:cNvPr id="33802" name="TextBox 11"/>
          <p:cNvSpPr txBox="1">
            <a:spLocks noChangeArrowheads="1"/>
          </p:cNvSpPr>
          <p:nvPr/>
        </p:nvSpPr>
        <p:spPr bwMode="auto">
          <a:xfrm>
            <a:off x="3429000" y="1066800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Gross Distribution</a:t>
            </a:r>
          </a:p>
        </p:txBody>
      </p:sp>
      <p:sp>
        <p:nvSpPr>
          <p:cNvPr id="33803" name="TextBox 13"/>
          <p:cNvSpPr txBox="1">
            <a:spLocks noChangeArrowheads="1"/>
          </p:cNvSpPr>
          <p:nvPr/>
        </p:nvSpPr>
        <p:spPr bwMode="auto">
          <a:xfrm>
            <a:off x="4876800" y="9906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Taxable Amount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15000" y="1600200"/>
            <a:ext cx="76200" cy="8382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72000" y="1676400"/>
            <a:ext cx="685800" cy="228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6" name="TextBox 13"/>
          <p:cNvSpPr txBox="1">
            <a:spLocks noChangeArrowheads="1"/>
          </p:cNvSpPr>
          <p:nvPr/>
        </p:nvSpPr>
        <p:spPr bwMode="auto">
          <a:xfrm>
            <a:off x="914400" y="1219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Payer &amp; Recipient Info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1752600" y="2133600"/>
            <a:ext cx="1524000" cy="304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4" name="TextBox 24"/>
          <p:cNvSpPr txBox="1">
            <a:spLocks noChangeArrowheads="1"/>
          </p:cNvSpPr>
          <p:nvPr/>
        </p:nvSpPr>
        <p:spPr bwMode="auto">
          <a:xfrm>
            <a:off x="7620000" y="3657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Checked if IRA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019800" y="3962400"/>
            <a:ext cx="1447800" cy="4191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752600" y="1676400"/>
            <a:ext cx="3048000" cy="403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800600" y="1676400"/>
            <a:ext cx="12192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800600" y="2133600"/>
            <a:ext cx="1219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638800" y="2667000"/>
            <a:ext cx="228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800600" y="3962400"/>
            <a:ext cx="838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715000" y="4267200"/>
            <a:ext cx="228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~PP3094.WAV">
            <a:hlinkClick r:id="" action="ppaction://media"/>
          </p:cNvPr>
          <p:cNvPicPr>
            <a:picLocks noRot="1" noChangeAspect="1"/>
          </p:cNvPicPr>
          <p:nvPr>
            <a:wavAudioFile r:embed="rId2" name="~PP3094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996691"/>
      </p:ext>
    </p:extLst>
  </p:cSld>
  <p:clrMapOvr>
    <a:masterClrMapping/>
  </p:clrMapOvr>
  <p:transition advTm="99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3797" grpId="0"/>
      <p:bldP spid="33799" grpId="0"/>
      <p:bldP spid="33802" grpId="0"/>
      <p:bldP spid="33803" grpId="0"/>
      <p:bldP spid="33806" grpId="0"/>
      <p:bldP spid="338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SSA-1099</a:t>
            </a:r>
            <a:endParaRPr lang="en-US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Social Security Distributions</a:t>
            </a:r>
          </a:p>
          <a:p>
            <a:r>
              <a:rPr lang="en-US" dirty="0" smtClean="0"/>
              <a:t>Box 5 amount entered into </a:t>
            </a:r>
            <a:r>
              <a:rPr lang="en-US" dirty="0" err="1" smtClean="0"/>
              <a:t>TawWise</a:t>
            </a:r>
            <a:r>
              <a:rPr lang="en-US" dirty="0" smtClean="0"/>
              <a:t> 1040 </a:t>
            </a:r>
            <a:r>
              <a:rPr lang="en-US" dirty="0" err="1" smtClean="0"/>
              <a:t>Wkt</a:t>
            </a:r>
            <a:r>
              <a:rPr lang="en-US" dirty="0" smtClean="0"/>
              <a:t> 1</a:t>
            </a:r>
          </a:p>
          <a:p>
            <a:r>
              <a:rPr lang="en-US" dirty="0" smtClean="0"/>
              <a:t>Medicare Part B entered into TaxWise 1040 </a:t>
            </a:r>
            <a:r>
              <a:rPr lang="en-US" dirty="0" err="1" smtClean="0"/>
              <a:t>Wkt</a:t>
            </a:r>
            <a:r>
              <a:rPr lang="en-US" dirty="0" smtClean="0"/>
              <a:t> 1</a:t>
            </a:r>
          </a:p>
          <a:p>
            <a:r>
              <a:rPr lang="en-US" dirty="0" smtClean="0"/>
              <a:t>Box 6 Federal Income Tax Withheld into 1040 </a:t>
            </a:r>
            <a:r>
              <a:rPr lang="en-US" dirty="0" err="1" smtClean="0"/>
              <a:t>Wkt</a:t>
            </a:r>
            <a:r>
              <a:rPr lang="en-US" dirty="0" smtClean="0"/>
              <a:t> 1 </a:t>
            </a:r>
          </a:p>
          <a:p>
            <a:r>
              <a:rPr lang="en-US" dirty="0" smtClean="0"/>
              <a:t>Medicare Part D to </a:t>
            </a:r>
            <a:r>
              <a:rPr lang="en-US" dirty="0" err="1" smtClean="0"/>
              <a:t>Sch</a:t>
            </a:r>
            <a:r>
              <a:rPr lang="en-US" dirty="0" smtClean="0"/>
              <a:t> A Detail or </a:t>
            </a:r>
            <a:r>
              <a:rPr lang="en-US" dirty="0" err="1" smtClean="0"/>
              <a:t>Wkt</a:t>
            </a:r>
            <a:r>
              <a:rPr lang="en-US" dirty="0" smtClean="0"/>
              <a:t> 1 with scratch pad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EB79F-0A5D-4D7C-87D1-96B8AA7F5E4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~PP2695.WAV">
            <a:hlinkClick r:id="" action="ppaction://media"/>
          </p:cNvPr>
          <p:cNvPicPr>
            <a:picLocks noRot="1" noChangeAspect="1"/>
          </p:cNvPicPr>
          <p:nvPr>
            <a:wavAudioFile r:embed="rId1" name="~PP2695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89826"/>
      </p:ext>
    </p:extLst>
  </p:cSld>
  <p:clrMapOvr>
    <a:masterClrMapping/>
  </p:clrMapOvr>
  <p:transition advTm="69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SSA-1099</a:t>
            </a:r>
            <a:endParaRPr lang="en-US" dirty="0"/>
          </a:p>
        </p:txBody>
      </p:sp>
      <p:pic>
        <p:nvPicPr>
          <p:cNvPr id="35843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26" y="1600200"/>
            <a:ext cx="5860147" cy="4525963"/>
          </a:xfr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F7B4-BEF5-4751-9E97-4AE0F62F4FA8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400800" y="1524000"/>
            <a:ext cx="228600" cy="1143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6324600" y="1143000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Box 5 Amt to </a:t>
            </a:r>
            <a:r>
              <a:rPr lang="en-US" dirty="0" err="1"/>
              <a:t>Wkt</a:t>
            </a:r>
            <a:r>
              <a:rPr lang="en-US" dirty="0"/>
              <a:t> 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581400" y="3352800"/>
            <a:ext cx="1219200" cy="458788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15"/>
          <p:cNvSpPr txBox="1">
            <a:spLocks noChangeArrowheads="1"/>
          </p:cNvSpPr>
          <p:nvPr/>
        </p:nvSpPr>
        <p:spPr bwMode="auto">
          <a:xfrm>
            <a:off x="4724400" y="30480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Medicare Part </a:t>
            </a:r>
            <a:r>
              <a:rPr lang="en-US" dirty="0" smtClean="0"/>
              <a:t>B to </a:t>
            </a:r>
            <a:r>
              <a:rPr lang="en-US" dirty="0" err="1" smtClean="0"/>
              <a:t>Wkt</a:t>
            </a:r>
            <a:r>
              <a:rPr lang="en-US" dirty="0" smtClean="0"/>
              <a:t> 1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934200" y="4038600"/>
            <a:ext cx="609600" cy="304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TextBox 18"/>
          <p:cNvSpPr txBox="1">
            <a:spLocks noChangeArrowheads="1"/>
          </p:cNvSpPr>
          <p:nvPr/>
        </p:nvSpPr>
        <p:spPr bwMode="auto">
          <a:xfrm>
            <a:off x="7467600" y="3352800"/>
            <a:ext cx="1371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Federal Tax </a:t>
            </a:r>
            <a:r>
              <a:rPr lang="en-US" dirty="0" smtClean="0"/>
              <a:t>Withheld to </a:t>
            </a:r>
            <a:r>
              <a:rPr lang="en-US" dirty="0" err="1" smtClean="0"/>
              <a:t>Wkt</a:t>
            </a:r>
            <a:r>
              <a:rPr lang="en-US" dirty="0" smtClean="0"/>
              <a:t> 1</a:t>
            </a:r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35851" name="TextBox 21"/>
          <p:cNvSpPr txBox="1">
            <a:spLocks noChangeArrowheads="1"/>
          </p:cNvSpPr>
          <p:nvPr/>
        </p:nvSpPr>
        <p:spPr bwMode="auto">
          <a:xfrm>
            <a:off x="4572000" y="4648200"/>
            <a:ext cx="266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If there is Medicare Part D it is entered into </a:t>
            </a:r>
            <a:r>
              <a:rPr lang="en-US" dirty="0" err="1"/>
              <a:t>Sch</a:t>
            </a:r>
            <a:r>
              <a:rPr lang="en-US" dirty="0"/>
              <a:t> A </a:t>
            </a:r>
            <a:r>
              <a:rPr lang="en-US" dirty="0" smtClean="0"/>
              <a:t>Detail or </a:t>
            </a:r>
            <a:r>
              <a:rPr lang="en-US" dirty="0" err="1" smtClean="0"/>
              <a:t>Wkt</a:t>
            </a:r>
            <a:r>
              <a:rPr lang="en-US" dirty="0" smtClean="0"/>
              <a:t> 1 with scratch pad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352800" y="4724400"/>
            <a:ext cx="1295400" cy="5334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876800" y="2514600"/>
            <a:ext cx="22860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419600" y="4114800"/>
            <a:ext cx="26670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819400" y="3733800"/>
            <a:ext cx="1600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981200" y="4572000"/>
            <a:ext cx="1524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~PP3881.WAV">
            <a:hlinkClick r:id="" action="ppaction://media"/>
          </p:cNvPr>
          <p:cNvPicPr>
            <a:picLocks noRot="1" noChangeAspect="1"/>
          </p:cNvPicPr>
          <p:nvPr>
            <a:wavAudioFile r:embed="rId2" name="~PP3881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972541"/>
      </p:ext>
    </p:extLst>
  </p:cSld>
  <p:clrMapOvr>
    <a:masterClrMapping/>
  </p:clrMapOvr>
  <p:transition advTm="57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5846" grpId="0"/>
      <p:bldP spid="35848" grpId="0"/>
      <p:bldP spid="35850" grpId="0"/>
      <p:bldP spid="358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TaxWise </a:t>
            </a:r>
            <a:r>
              <a:rPr lang="en-US" dirty="0" err="1" smtClean="0"/>
              <a:t>Wkt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368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4913"/>
            <a:ext cx="8229600" cy="4056537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7711-F243-4AD3-A517-964EBC8451C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1371600" y="56388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Box 5 From 1099-SSA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81400" y="4724400"/>
            <a:ext cx="1752600" cy="8382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6248400" y="5867400"/>
            <a:ext cx="259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Box 6 From 1099-SSA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705600" y="5562600"/>
            <a:ext cx="990600" cy="304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15"/>
          <p:cNvSpPr txBox="1">
            <a:spLocks noChangeArrowheads="1"/>
          </p:cNvSpPr>
          <p:nvPr/>
        </p:nvSpPr>
        <p:spPr bwMode="auto">
          <a:xfrm>
            <a:off x="4038600" y="57912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Medicare Part B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24400" y="5334000"/>
            <a:ext cx="914400" cy="5334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181600" y="4572000"/>
            <a:ext cx="22860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181600" y="5257800"/>
            <a:ext cx="22860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181600" y="5486400"/>
            <a:ext cx="2362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~PP31.WAV">
            <a:hlinkClick r:id="" action="ppaction://media"/>
          </p:cNvPr>
          <p:cNvPicPr>
            <a:picLocks noRot="1" noChangeAspect="1"/>
          </p:cNvPicPr>
          <p:nvPr>
            <a:wavAudioFile r:embed="rId2" name="~PP31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692140"/>
      </p:ext>
    </p:extLst>
  </p:cSld>
  <p:clrMapOvr>
    <a:masterClrMapping/>
  </p:clrMapOvr>
  <p:transition advTm="62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6871" grpId="0"/>
      <p:bldP spid="36873" grpId="0"/>
      <p:bldP spid="368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Earned Income Credit</a:t>
            </a:r>
            <a:endParaRPr 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Earned Income Credit</a:t>
            </a:r>
          </a:p>
          <a:p>
            <a:pPr lvl="1"/>
            <a:r>
              <a:rPr lang="en-US" smtClean="0"/>
              <a:t>A refundable tax credit for people who work but do not earn high incomes</a:t>
            </a:r>
          </a:p>
          <a:p>
            <a:pPr lvl="1"/>
            <a:r>
              <a:rPr lang="en-US" smtClean="0"/>
              <a:t>There are requirements that must be met to get this credit ( details later)</a:t>
            </a:r>
          </a:p>
          <a:p>
            <a:pPr lvl="1"/>
            <a:r>
              <a:rPr lang="en-US" smtClean="0"/>
              <a:t>For the familiarization problems, check the EIC box next to the dependents name in the main info sheet and follow the form “Sch EIC” and “ SCH EIC Wkst”questions in TaxWise in the order they are shown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9EAD-A5D3-4A08-B2EA-EEC126596E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~PP2717.WAV">
            <a:hlinkClick r:id="" action="ppaction://media"/>
          </p:cNvPr>
          <p:cNvPicPr>
            <a:picLocks noRot="1" noChangeAspect="1"/>
          </p:cNvPicPr>
          <p:nvPr>
            <a:wavAudioFile r:embed="rId1" name="~PP2717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80683"/>
      </p:ext>
    </p:extLst>
  </p:cSld>
  <p:clrMapOvr>
    <a:masterClrMapping/>
  </p:clrMapOvr>
  <p:transition advTm="125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Main Information Sheet Dependents </a:t>
            </a:r>
            <a:endParaRPr lang="en-US" dirty="0"/>
          </a:p>
        </p:txBody>
      </p:sp>
      <p:pic>
        <p:nvPicPr>
          <p:cNvPr id="389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87225"/>
            <a:ext cx="8229600" cy="3551912"/>
          </a:xfrm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C024-3579-4D6B-85EE-B6061F4078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153400" y="34290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4800600" y="205740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Check this box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6553200" y="2362200"/>
            <a:ext cx="1644837" cy="1111437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1838.WAV">
            <a:hlinkClick r:id="" action="ppaction://media"/>
          </p:cNvPr>
          <p:cNvPicPr>
            <a:picLocks noRot="1" noChangeAspect="1"/>
          </p:cNvPicPr>
          <p:nvPr>
            <a:wavAudioFile r:embed="rId1" name="~PP1838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9626"/>
      </p:ext>
    </p:extLst>
  </p:cSld>
  <p:clrMapOvr>
    <a:masterClrMapping/>
  </p:clrMapOvr>
  <p:transition advTm="81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Child Tax Credit</a:t>
            </a:r>
            <a:endParaRPr lang="en-US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Child Tax Credit</a:t>
            </a:r>
          </a:p>
          <a:p>
            <a:pPr lvl="1"/>
            <a:r>
              <a:rPr lang="en-US" smtClean="0"/>
              <a:t>A nonrefundable credit that allows taxpayers to claim a tax credit per qualifying child</a:t>
            </a:r>
          </a:p>
          <a:p>
            <a:pPr lvl="1"/>
            <a:r>
              <a:rPr lang="en-US" smtClean="0"/>
              <a:t>If not claimed in full, taxpayer may be eligible for refundable Additional Child Tax Credit</a:t>
            </a:r>
          </a:p>
          <a:p>
            <a:pPr lvl="1"/>
            <a:r>
              <a:rPr lang="en-US" smtClean="0"/>
              <a:t>TaxWise automatically calculates this credit</a:t>
            </a:r>
          </a:p>
          <a:p>
            <a:pPr lvl="1"/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3AEE-29B7-469B-8E09-233241A3D5E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~PP2025.WAV">
            <a:hlinkClick r:id="" action="ppaction://media"/>
          </p:cNvPr>
          <p:cNvPicPr>
            <a:picLocks noRot="1" noChangeAspect="1"/>
          </p:cNvPicPr>
          <p:nvPr>
            <a:wavAudioFile r:embed="rId1" name="~PP2025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94851"/>
      </p:ext>
    </p:extLst>
  </p:cSld>
  <p:clrMapOvr>
    <a:masterClrMapping/>
  </p:clrMapOvr>
  <p:transition advTm="65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Jersey Inputs</a:t>
            </a:r>
            <a:endParaRPr lang="en-US" dirty="0"/>
          </a:p>
        </p:txBody>
      </p:sp>
      <p:sp>
        <p:nvSpPr>
          <p:cNvPr id="40963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Most fields from the Federal Return are copied into the NJ Return by TaxWise</a:t>
            </a:r>
          </a:p>
          <a:p>
            <a:r>
              <a:rPr lang="en-US" smtClean="0"/>
              <a:t>There are differences between Federal &amp; NJ Tax Law. The differences and the TaxWise implications will be discussed later</a:t>
            </a:r>
          </a:p>
          <a:p>
            <a:r>
              <a:rPr lang="en-US" smtClean="0"/>
              <a:t>If the NJ IRA worksheet goes red, leave it as is.  NJ IRA worksheet will be discussed later.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DA71-4595-4AA1-A9A6-B4910EA8067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~PP1687.WAV">
            <a:hlinkClick r:id="" action="ppaction://media"/>
          </p:cNvPr>
          <p:cNvPicPr>
            <a:picLocks noRot="1" noChangeAspect="1"/>
          </p:cNvPicPr>
          <p:nvPr>
            <a:wavAudioFile r:embed="rId1" name="~PP1687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24567"/>
      </p:ext>
    </p:extLst>
  </p:cSld>
  <p:clrMapOvr>
    <a:masterClrMapping/>
  </p:clrMapOvr>
  <p:transition advTm="7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Agenda</a:t>
            </a:r>
            <a:br>
              <a:rPr lang="en-US" smtClean="0"/>
            </a:br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Forms</a:t>
            </a:r>
          </a:p>
          <a:p>
            <a:pPr lvl="1"/>
            <a:r>
              <a:rPr lang="en-US" dirty="0" smtClean="0"/>
              <a:t>IRS W-2   Wage &amp; Tax Statement</a:t>
            </a:r>
          </a:p>
          <a:p>
            <a:pPr lvl="1"/>
            <a:r>
              <a:rPr lang="en-US" dirty="0" smtClean="0"/>
              <a:t>IRS 1099INT, 1099DIV, 1099R, SSA-1099</a:t>
            </a:r>
          </a:p>
          <a:p>
            <a:r>
              <a:rPr lang="en-US" dirty="0" smtClean="0"/>
              <a:t>Earned Income Credit &amp; Child Tax Credit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E9A6-0999-433B-8332-0F377A1C246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pic>
        <p:nvPicPr>
          <p:cNvPr id="7" name="~PP2221.WAV">
            <a:hlinkClick r:id="" action="ppaction://media"/>
          </p:cNvPr>
          <p:cNvPicPr>
            <a:picLocks noRot="1" noChangeAspect="1"/>
          </p:cNvPicPr>
          <p:nvPr>
            <a:wavAudioFile r:embed="rId1" name="~PP2221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80432"/>
      </p:ext>
    </p:extLst>
  </p:cSld>
  <p:clrMapOvr>
    <a:masterClrMapping/>
  </p:clrMapOvr>
  <p:transition advTm="33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W-2 Wage and Tax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Employer issues to employee for tax year</a:t>
            </a:r>
          </a:p>
          <a:p>
            <a:r>
              <a:rPr lang="en-US" smtClean="0"/>
              <a:t>Employer identification information</a:t>
            </a:r>
          </a:p>
          <a:p>
            <a:r>
              <a:rPr lang="en-US" smtClean="0"/>
              <a:t>Employee identification information</a:t>
            </a:r>
          </a:p>
          <a:p>
            <a:r>
              <a:rPr lang="en-US" smtClean="0"/>
              <a:t>Wages earned </a:t>
            </a:r>
          </a:p>
          <a:p>
            <a:r>
              <a:rPr lang="en-US" smtClean="0"/>
              <a:t>Taxes withheld</a:t>
            </a:r>
          </a:p>
          <a:p>
            <a:r>
              <a:rPr lang="en-US" smtClean="0"/>
              <a:t>All information to be copied to TaxWise EXACTLY as shown on the form</a:t>
            </a:r>
          </a:p>
          <a:p>
            <a:r>
              <a:rPr lang="en-US" smtClean="0"/>
              <a:t>TaxWise puts information entered in proper place 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C7CEF-A156-4A1B-9BAE-F333F3487D1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~PP3361.WAV">
            <a:hlinkClick r:id="" action="ppaction://media"/>
          </p:cNvPr>
          <p:cNvPicPr>
            <a:picLocks noRot="1" noChangeAspect="1"/>
          </p:cNvPicPr>
          <p:nvPr>
            <a:wavAudioFile r:embed="rId1" name="~PP3361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9836"/>
      </p:ext>
    </p:extLst>
  </p:cSld>
  <p:clrMapOvr>
    <a:masterClrMapping/>
  </p:clrMapOvr>
  <p:transition advTm="95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Arial" pitchFamily="34" charset="0"/>
              </a:rPr>
              <a:t>W-2 Wage &amp; Tax Statement</a:t>
            </a:r>
            <a:endParaRPr lang="en-US" dirty="0">
              <a:solidFill>
                <a:schemeClr val="tx2">
                  <a:satMod val="130000"/>
                </a:schemeClr>
              </a:solidFill>
              <a:cs typeface="Arial" pitchFamily="34" charset="0"/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FAM-32 </a:t>
            </a:r>
            <a:r>
              <a:rPr lang="en-US" dirty="0" err="1" smtClean="0"/>
              <a:t>TaxPayer</a:t>
            </a:r>
            <a:r>
              <a:rPr lang="en-US" dirty="0" smtClean="0"/>
              <a:t> Documents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BA653-5733-47E7-8B9C-F1E9CE18077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97401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143000" y="10668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Employer &amp; Employee Info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0" y="6172200"/>
            <a:ext cx="1752600" cy="533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638800" y="62484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NJ Specific Taxes</a:t>
            </a: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5867400" y="1066800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 </a:t>
            </a:r>
            <a:r>
              <a:rPr lang="en-US" dirty="0"/>
              <a:t>Wage &amp; Tax Info</a:t>
            </a:r>
          </a:p>
        </p:txBody>
      </p:sp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1295400" y="61722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State Wage &amp; Tax Info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09800" y="1371600"/>
            <a:ext cx="381000" cy="1447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162800" y="1371600"/>
            <a:ext cx="0" cy="685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5753100" y="5219700"/>
            <a:ext cx="1828800" cy="228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4000" y="5029200"/>
            <a:ext cx="1219200" cy="1143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9" name="TextBox 19"/>
          <p:cNvSpPr txBox="1">
            <a:spLocks noChangeArrowheads="1"/>
          </p:cNvSpPr>
          <p:nvPr/>
        </p:nvSpPr>
        <p:spPr bwMode="auto">
          <a:xfrm>
            <a:off x="7086600" y="5105400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Box-12 Copy to TaxWise – See Back of Form for Codes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696200" y="4495800"/>
            <a:ext cx="228600" cy="609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447800" y="1447800"/>
            <a:ext cx="4114800" cy="3276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715000" y="1752600"/>
            <a:ext cx="33528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638800" y="3962400"/>
            <a:ext cx="16764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315200" y="3276600"/>
            <a:ext cx="1752600" cy="1295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371600" y="4724400"/>
            <a:ext cx="4648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638800" y="3505200"/>
            <a:ext cx="16764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886200" y="6172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Checked Boxes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343400" y="3733800"/>
            <a:ext cx="1371600" cy="2514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~PP98.WAV">
            <a:hlinkClick r:id="" action="ppaction://media"/>
          </p:cNvPr>
          <p:cNvPicPr>
            <a:picLocks noRot="1" noChangeAspect="1"/>
          </p:cNvPicPr>
          <p:nvPr>
            <a:wavAudioFile r:embed="rId2" name="~PP98.WAV"/>
          </p:nvPr>
        </p:nvPicPr>
        <p:blipFill>
          <a:blip r:embed="rId6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258573"/>
      </p:ext>
    </p:extLst>
  </p:cSld>
  <p:clrMapOvr>
    <a:masterClrMapping/>
  </p:clrMapOvr>
  <p:transition advTm="187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604" grpId="0"/>
      <p:bldP spid="25606" grpId="0"/>
      <p:bldP spid="25607" grpId="0"/>
      <p:bldP spid="25608" grpId="0"/>
      <p:bldP spid="25619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1099-DIV, 1099-INT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Received from financial institution for dividends and/or interest received</a:t>
            </a:r>
          </a:p>
          <a:p>
            <a:r>
              <a:rPr lang="en-US" smtClean="0"/>
              <a:t>Information from these forms are entered in TaxWise Schedule B Interest or Dividend Statement</a:t>
            </a:r>
          </a:p>
          <a:p>
            <a:r>
              <a:rPr lang="en-US" smtClean="0"/>
              <a:t>TaxWise puts information into Schedule B Interest &amp; Ordinary Dividends and then to 1040.</a:t>
            </a:r>
          </a:p>
          <a:p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DEE-CD25-47C3-9182-061F41D8564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~PP3294.WAV">
            <a:hlinkClick r:id="" action="ppaction://media"/>
          </p:cNvPr>
          <p:cNvPicPr>
            <a:picLocks noRot="1" noChangeAspect="1"/>
          </p:cNvPicPr>
          <p:nvPr>
            <a:wavAudioFile r:embed="rId1" name="~PP3294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41514"/>
      </p:ext>
    </p:extLst>
  </p:cSld>
  <p:clrMapOvr>
    <a:masterClrMapping/>
  </p:clrMapOvr>
  <p:transition advTm="76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1099-DIV</a:t>
            </a:r>
            <a:endParaRPr lang="en-US" dirty="0"/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0" y="1958181"/>
            <a:ext cx="5532120" cy="38100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E1F4-29A3-4C1B-9126-0A549D4A32B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1600200" y="1295400"/>
            <a:ext cx="304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Payer &amp; Payee Information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29000" y="1600200"/>
            <a:ext cx="228600" cy="1143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4572000" y="1219200"/>
            <a:ext cx="152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Ordinary Dividends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00600" y="1828800"/>
            <a:ext cx="0" cy="5334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8" name="TextBox 12"/>
          <p:cNvSpPr txBox="1">
            <a:spLocks noChangeArrowheads="1"/>
          </p:cNvSpPr>
          <p:nvPr/>
        </p:nvSpPr>
        <p:spPr bwMode="auto">
          <a:xfrm>
            <a:off x="5943600" y="10668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Qualified Dividends</a:t>
            </a:r>
          </a:p>
        </p:txBody>
      </p:sp>
      <p:sp>
        <p:nvSpPr>
          <p:cNvPr id="27659" name="TextBox 13"/>
          <p:cNvSpPr txBox="1">
            <a:spLocks noChangeArrowheads="1"/>
          </p:cNvSpPr>
          <p:nvPr/>
        </p:nvSpPr>
        <p:spPr bwMode="auto">
          <a:xfrm>
            <a:off x="7239000" y="914400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Capital Gains Distribution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181600" y="1600200"/>
            <a:ext cx="914400" cy="1143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81600" y="1676400"/>
            <a:ext cx="2133600" cy="1371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2" name="TextBox 18"/>
          <p:cNvSpPr txBox="1">
            <a:spLocks noChangeArrowheads="1"/>
          </p:cNvSpPr>
          <p:nvPr/>
        </p:nvSpPr>
        <p:spPr bwMode="auto">
          <a:xfrm>
            <a:off x="5486400" y="5867400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Federal Taxes Withheld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943600" y="3733800"/>
            <a:ext cx="762000" cy="2133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05000" y="2057400"/>
            <a:ext cx="2438400" cy="3200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343400" y="2133600"/>
            <a:ext cx="10668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343400" y="2514600"/>
            <a:ext cx="1066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343400" y="2819400"/>
            <a:ext cx="1066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410200" y="3581400"/>
            <a:ext cx="1066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612.WAV">
            <a:hlinkClick r:id="" action="ppaction://media"/>
          </p:cNvPr>
          <p:cNvPicPr>
            <a:picLocks noRot="1" noChangeAspect="1"/>
          </p:cNvPicPr>
          <p:nvPr>
            <a:wavAudioFile r:embed="rId2" name="~PP612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661480"/>
      </p:ext>
    </p:extLst>
  </p:cSld>
  <p:clrMapOvr>
    <a:masterClrMapping/>
  </p:clrMapOvr>
  <p:transition advTm="91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654" grpId="0"/>
      <p:bldP spid="27656" grpId="0"/>
      <p:bldP spid="27658" grpId="0"/>
      <p:bldP spid="27659" grpId="0"/>
      <p:bldP spid="276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Arial" pitchFamily="34" charset="0"/>
              </a:rPr>
              <a:t>1099-INT</a:t>
            </a:r>
            <a:endParaRPr lang="en-US" dirty="0">
              <a:solidFill>
                <a:schemeClr val="tx2">
                  <a:satMod val="130000"/>
                </a:schemeClr>
              </a:solidFill>
              <a:cs typeface="Arial" pitchFamily="34" charset="0"/>
            </a:endParaRP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2453481"/>
            <a:ext cx="5478780" cy="2819400"/>
          </a:xfr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D3C7A-9FA9-4788-860E-EB0CAE1AA98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1524000" y="1524000"/>
            <a:ext cx="327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Payer &amp; Payee Information</a:t>
            </a: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4648200" y="1371600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Interest Income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6248400" y="1752600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Early Withdrawal Penalty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4419600" y="2133600"/>
            <a:ext cx="1219200" cy="4572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29200" y="2209800"/>
            <a:ext cx="1295400" cy="10668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4953000" y="58674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Federal Income Tax Withheld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876800" y="3886200"/>
            <a:ext cx="685800" cy="1905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00400" y="1981200"/>
            <a:ext cx="381000" cy="5334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05000" y="2514600"/>
            <a:ext cx="2438400" cy="2514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419600" y="2819400"/>
            <a:ext cx="990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419600" y="3124200"/>
            <a:ext cx="990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419600" y="3657600"/>
            <a:ext cx="9906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2171.WAV">
            <a:hlinkClick r:id="" action="ppaction://media"/>
          </p:cNvPr>
          <p:cNvPicPr>
            <a:picLocks noRot="1" noChangeAspect="1"/>
          </p:cNvPicPr>
          <p:nvPr>
            <a:wavAudioFile r:embed="rId2" name="~PP2171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903268"/>
      </p:ext>
    </p:extLst>
  </p:cSld>
  <p:clrMapOvr>
    <a:masterClrMapping/>
  </p:clrMapOvr>
  <p:transition advTm="38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8678" grpId="0"/>
      <p:bldP spid="28679" grpId="0"/>
      <p:bldP spid="28680" grpId="0"/>
      <p:bldP spid="286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Interest &amp; Dividend Worksheet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Information from the 1099-INT and 1099-DIV are entered in “Interest Stmt” and “Dividend Stmt”  respectively in TaxWise.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67F1F-51C9-42C0-AA3D-93951CF2994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~PP1325.WAV">
            <a:hlinkClick r:id="" action="ppaction://media"/>
          </p:cNvPr>
          <p:cNvPicPr>
            <a:picLocks noRot="1" noChangeAspect="1"/>
          </p:cNvPicPr>
          <p:nvPr>
            <a:wavAudioFile r:embed="rId1" name="~PP1325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72824"/>
      </p:ext>
    </p:extLst>
  </p:cSld>
  <p:clrMapOvr>
    <a:masterClrMapping/>
  </p:clrMapOvr>
  <p:transition advTm="15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Interest Stmt</a:t>
            </a:r>
            <a:endParaRPr lang="en-US" dirty="0"/>
          </a:p>
        </p:txBody>
      </p:sp>
      <p:pic>
        <p:nvPicPr>
          <p:cNvPr id="307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09118"/>
            <a:ext cx="8229600" cy="2508126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10-04-2011 v1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FAM-32 TaxPayer Documents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0255-1EEC-4119-B1E8-3F88EF84479F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9600" y="3352800"/>
            <a:ext cx="990600" cy="990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48000" y="2667000"/>
            <a:ext cx="76200" cy="17526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10000" y="2514600"/>
            <a:ext cx="76200" cy="19050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543800" y="2743200"/>
            <a:ext cx="0" cy="1676400"/>
          </a:xfrm>
          <a:prstGeom prst="straightConnector1">
            <a:avLst/>
          </a:prstGeom>
          <a:ln w="603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3028.WAV">
            <a:hlinkClick r:id="" action="ppaction://media"/>
          </p:cNvPr>
          <p:cNvPicPr>
            <a:picLocks noRot="1" noChangeAspect="1"/>
          </p:cNvPicPr>
          <p:nvPr>
            <a:wavAudioFile r:embed="rId2" name="~PP3028.WAV"/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948511"/>
      </p:ext>
    </p:extLst>
  </p:cSld>
  <p:clrMapOvr>
    <a:masterClrMapping/>
  </p:clrMapOvr>
  <p:transition advTm="63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4.2|35.9|34.2|15.6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0.7|16.4|17.7|1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.2|3.6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.1|10.7|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.2|10|2.2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6|9.8|15.4|20.5|2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1.1|10.2|2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6.7|24.6"/>
</p:tagLst>
</file>

<file path=ppt/theme/theme1.xml><?xml version="1.0" encoding="utf-8"?>
<a:theme xmlns:a="http://schemas.openxmlformats.org/drawingml/2006/main" name="Presentation Template Dark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0325">
          <a:solidFill>
            <a:schemeClr val="accent3">
              <a:lumMod val="50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Dark v2</Template>
  <TotalTime>313</TotalTime>
  <Words>672</Words>
  <Application>Microsoft Office PowerPoint</Application>
  <PresentationFormat>On-screen Show (4:3)</PresentationFormat>
  <Paragraphs>147</Paragraphs>
  <Slides>19</Slides>
  <Notes>3</Notes>
  <HiddenSlides>1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Presentation Template Dark v2</vt:lpstr>
      <vt:lpstr>TaxPayer Documents</vt:lpstr>
      <vt:lpstr>Agenda </vt:lpstr>
      <vt:lpstr>W-2 Wage and Tax Statement</vt:lpstr>
      <vt:lpstr>W-2 Wage &amp; Tax Statement</vt:lpstr>
      <vt:lpstr>1099-DIV, 1099-INT</vt:lpstr>
      <vt:lpstr>1099-DIV</vt:lpstr>
      <vt:lpstr>1099-INT</vt:lpstr>
      <vt:lpstr>Interest &amp; Dividend Worksheet</vt:lpstr>
      <vt:lpstr>Interest Stmt</vt:lpstr>
      <vt:lpstr>Dividend Stmt</vt:lpstr>
      <vt:lpstr>1099-R</vt:lpstr>
      <vt:lpstr>1099-R</vt:lpstr>
      <vt:lpstr>SSA-1099</vt:lpstr>
      <vt:lpstr>SSA-1099</vt:lpstr>
      <vt:lpstr>TaxWise Wkt 1</vt:lpstr>
      <vt:lpstr>Earned Income Credit</vt:lpstr>
      <vt:lpstr>Main Information Sheet Dependents </vt:lpstr>
      <vt:lpstr>Child Tax Credit</vt:lpstr>
      <vt:lpstr>New Jersey Inputs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TaxPrep4Free Familiarization</dc:title>
  <dc:creator>HershAl</dc:creator>
  <cp:lastModifiedBy>Al H 509</cp:lastModifiedBy>
  <cp:revision>14</cp:revision>
  <dcterms:created xsi:type="dcterms:W3CDTF">2011-09-28T10:27:03Z</dcterms:created>
  <dcterms:modified xsi:type="dcterms:W3CDTF">2012-09-23T14:11:14Z</dcterms:modified>
</cp:coreProperties>
</file>